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31"/>
  </p:notesMasterIdLst>
  <p:sldIdLst>
    <p:sldId id="335" r:id="rId2"/>
    <p:sldId id="334" r:id="rId3"/>
    <p:sldId id="257" r:id="rId4"/>
    <p:sldId id="258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72" r:id="rId13"/>
    <p:sldId id="274" r:id="rId14"/>
    <p:sldId id="273" r:id="rId15"/>
    <p:sldId id="275" r:id="rId16"/>
    <p:sldId id="276" r:id="rId17"/>
    <p:sldId id="277" r:id="rId18"/>
    <p:sldId id="278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308" r:id="rId27"/>
    <p:sldId id="309" r:id="rId28"/>
    <p:sldId id="310" r:id="rId29"/>
    <p:sldId id="31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47"/>
    <p:restoredTop sz="82957"/>
  </p:normalViewPr>
  <p:slideViewPr>
    <p:cSldViewPr snapToGrid="0" snapToObjects="1">
      <p:cViewPr varScale="1">
        <p:scale>
          <a:sx n="82" d="100"/>
          <a:sy n="82" d="100"/>
        </p:scale>
        <p:origin x="17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4A6DC-84F0-5C44-8627-2128FAB228AF}" type="datetimeFigureOut">
              <a:rPr lang="en-US" smtClean="0"/>
              <a:t>2/24/17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6878F-F199-DB4E-A73E-7F9DCF5E4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44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2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/>
              <a:t>Early in my career knew superhero programmers – go away for weekend and build amazing breakthrough</a:t>
            </a:r>
          </a:p>
          <a:p>
            <a:r>
              <a:rPr lang="en-US" altLang="x-none"/>
              <a:t>Ken Thompson, co-inventor of UNIX, won Turing Award, was a Berkeley student</a:t>
            </a:r>
          </a:p>
          <a:p>
            <a:r>
              <a:rPr lang="en-US" altLang="x-none"/>
              <a:t>Bill Joy, led BSD UNIX, which was first open source project, hero programmer – wrote vi over long weekend</a:t>
            </a:r>
          </a:p>
          <a:p>
            <a:endParaRPr lang="en-US" altLang="x-none"/>
          </a:p>
          <a:p>
            <a:r>
              <a:rPr lang="en-US" altLang="x-none"/>
              <a:t>No longer individuals building amazing things – Linus Torvald leads open source around Linux, but not done by himself</a:t>
            </a:r>
          </a:p>
          <a:p>
            <a:endParaRPr lang="en-US" altLang="x-none"/>
          </a:p>
          <a:p>
            <a:r>
              <a:rPr lang="en-US" altLang="x-none"/>
              <a:t>Early – bar was low</a:t>
            </a:r>
          </a:p>
          <a:p>
            <a:r>
              <a:rPr lang="en-US" altLang="x-none"/>
              <a:t>Not that many superheroes</a:t>
            </a:r>
          </a:p>
          <a:p>
            <a:endParaRPr lang="en-US" altLang="x-none"/>
          </a:p>
          <a:p>
            <a:r>
              <a:rPr lang="en-US" altLang="x-none"/>
              <a:t>What does team need to win (do you need to do more than your part)</a:t>
            </a:r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578E8D9-971B-1840-A7C3-3B9D155120CA}" type="slidenum">
              <a:rPr lang="en-US" altLang="x-none" sz="1200"/>
              <a:pPr eaLnBrk="1" hangingPunct="1"/>
              <a:t>3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371624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/>
              <a:t>Concentrate on task at hand (not phone)</a:t>
            </a:r>
          </a:p>
          <a:p>
            <a:endParaRPr lang="en-US" altLang="x-none"/>
          </a:p>
          <a:p>
            <a:r>
              <a:rPr lang="en-US" altLang="x-none"/>
              <a:t>Great if mismatch to learn</a:t>
            </a:r>
          </a:p>
          <a:p>
            <a:endParaRPr lang="en-US" altLang="x-none"/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2DAC660-6D6B-4246-B6D5-5BE044F0B257}" type="slidenum">
              <a:rPr lang="en-US" altLang="x-none" sz="1200"/>
              <a:pPr eaLnBrk="1" hangingPunct="1"/>
              <a:t>18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942880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/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903371E-8D44-AB46-87A7-A20A6CA0E12D}" type="slidenum">
              <a:rPr lang="en-US" altLang="x-none" sz="1200"/>
              <a:pPr eaLnBrk="1" hangingPunct="1"/>
              <a:t>19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347574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/>
              <a:t>Once implemented – </a:t>
            </a:r>
          </a:p>
          <a:p>
            <a:r>
              <a:rPr lang="en-US" altLang="x-none" dirty="0"/>
              <a:t>Fit better with P&amp;D</a:t>
            </a: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51F3EF0-0E5B-8E45-BE2C-924958ED2768}" type="slidenum">
              <a:rPr lang="en-US" altLang="x-none" sz="1200"/>
              <a:pPr eaLnBrk="1" hangingPunct="1"/>
              <a:t>20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401254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/>
              <a:t>All but last of these useful for Agile reviews too</a:t>
            </a:r>
          </a:p>
          <a:p>
            <a:endParaRPr lang="en-US" altLang="x-none" dirty="0"/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03705D4-D30E-A24E-B529-E82E4F4CB1FA}" type="slidenum">
              <a:rPr lang="en-US" altLang="x-none" sz="1200"/>
              <a:pPr eaLnBrk="1" hangingPunct="1"/>
              <a:t>21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210800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/>
              <a:t> Going to spend a lot of time at poorly run meetings.</a:t>
            </a:r>
          </a:p>
          <a:p>
            <a:endParaRPr lang="en-US" altLang="x-none" dirty="0"/>
          </a:p>
          <a:p>
            <a:r>
              <a:rPr lang="en-US" altLang="x-none" dirty="0"/>
              <a:t>7 letters too long, but maybe will remember some. We</a:t>
            </a:r>
            <a:r>
              <a:rPr lang="ja-JP" altLang="en-US" dirty="0"/>
              <a:t>’</a:t>
            </a:r>
            <a:r>
              <a:rPr lang="en-US" altLang="ja-JP" dirty="0" err="1"/>
              <a:t>ve</a:t>
            </a:r>
            <a:r>
              <a:rPr lang="en-US" altLang="ja-JP" dirty="0"/>
              <a:t> been using it in our meetings.</a:t>
            </a:r>
          </a:p>
          <a:p>
            <a:endParaRPr lang="en-US" altLang="x-none" dirty="0"/>
          </a:p>
          <a:p>
            <a:r>
              <a:rPr lang="en-US" altLang="x-none" dirty="0"/>
              <a:t>When does it start – Berkeley Time? On the hour? E.g., start at 10:08</a:t>
            </a:r>
          </a:p>
          <a:p>
            <a:endParaRPr lang="en-US" altLang="x-none" dirty="0"/>
          </a:p>
          <a:p>
            <a:r>
              <a:rPr lang="en-US" altLang="x-none" dirty="0" err="1"/>
              <a:t>Writtenin</a:t>
            </a:r>
            <a:r>
              <a:rPr lang="en-US" altLang="x-none" dirty="0"/>
              <a:t> advance; cancel if none</a:t>
            </a:r>
          </a:p>
          <a:p>
            <a:endParaRPr lang="en-US" altLang="x-none" dirty="0"/>
          </a:p>
          <a:p>
            <a:r>
              <a:rPr lang="en-US" altLang="x-none" dirty="0"/>
              <a:t>Someone writes down the minutes</a:t>
            </a:r>
          </a:p>
          <a:p>
            <a:endParaRPr lang="en-US" altLang="x-none" dirty="0"/>
          </a:p>
          <a:p>
            <a:r>
              <a:rPr lang="en-US" altLang="x-none" dirty="0"/>
              <a:t>Embraced the rude speaker model – let people complete thoughts, OK to let people breather</a:t>
            </a:r>
          </a:p>
          <a:p>
            <a:endParaRPr lang="en-US" altLang="x-none" dirty="0"/>
          </a:p>
          <a:p>
            <a:r>
              <a:rPr lang="en-US" altLang="x-none" dirty="0"/>
              <a:t>Read at Action Items</a:t>
            </a:r>
          </a:p>
          <a:p>
            <a:endParaRPr lang="en-US" altLang="x-none" dirty="0"/>
          </a:p>
          <a:p>
            <a:r>
              <a:rPr lang="en-US" altLang="x-none" dirty="0"/>
              <a:t>Common sense – like your meetings, we got a lot done, </a:t>
            </a:r>
          </a:p>
          <a:p>
            <a:endParaRPr lang="en-US" altLang="x-none" dirty="0"/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7ACD598-5671-2F45-AF13-81D99505AC49}" type="slidenum">
              <a:rPr lang="en-US" altLang="x-none" sz="1200"/>
              <a:pPr eaLnBrk="1" hangingPunct="1"/>
              <a:t>22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176896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/>
              <a:t>Big process, usually too late to have impact,</a:t>
            </a:r>
          </a:p>
          <a:p>
            <a:r>
              <a:rPr lang="en-US" altLang="x-none" dirty="0"/>
              <a:t>Do before have review that companies require</a:t>
            </a: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C95359F-8822-FC4C-B19E-B1C8113DC1FC}" type="slidenum">
              <a:rPr lang="en-US" altLang="x-none" sz="1200"/>
              <a:pPr eaLnBrk="1" hangingPunct="1"/>
              <a:t>23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545278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/>
              <a:t>Pair is continuous reviews</a:t>
            </a:r>
          </a:p>
          <a:p>
            <a:endParaRPr lang="en-US" altLang="x-none" dirty="0"/>
          </a:p>
          <a:p>
            <a:r>
              <a:rPr lang="en-US" altLang="x-none" dirty="0"/>
              <a:t>Pull requests everyday</a:t>
            </a: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F7F6E49-17A0-5F4B-A981-0B3DE9C54E4F}" type="slidenum">
              <a:rPr lang="en-US" altLang="x-none" sz="1200"/>
              <a:pPr eaLnBrk="1" hangingPunct="1"/>
              <a:t>25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76295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/>
              <a:t>Bezos, lots of companies, (2 pizza teams in more people)</a:t>
            </a:r>
          </a:p>
          <a:p>
            <a:endParaRPr lang="en-US" altLang="x-none"/>
          </a:p>
          <a:p>
            <a:r>
              <a:rPr lang="en-US" altLang="x-none"/>
              <a:t>Need a way to self-organize</a:t>
            </a:r>
          </a:p>
          <a:p>
            <a:r>
              <a:rPr lang="en-US" altLang="x-none"/>
              <a:t/>
            </a:r>
            <a:br>
              <a:rPr lang="en-US" altLang="x-none"/>
            </a:br>
            <a:r>
              <a:rPr lang="en-US" altLang="x-none"/>
              <a:t>Scrum – penalty </a:t>
            </a:r>
          </a:p>
          <a:p>
            <a:endParaRPr lang="en-US" altLang="x-none"/>
          </a:p>
          <a:p>
            <a:r>
              <a:rPr lang="en-US" altLang="x-none"/>
              <a:t>Standup Meeting</a:t>
            </a:r>
          </a:p>
          <a:p>
            <a:endParaRPr lang="en-US" altLang="x-none"/>
          </a:p>
          <a:p>
            <a:r>
              <a:rPr lang="en-US" altLang="x-none"/>
              <a:t>Its 9:08, over by 9:23</a:t>
            </a:r>
          </a:p>
          <a:p>
            <a:endParaRPr lang="en-US" altLang="x-none"/>
          </a:p>
          <a:p>
            <a:r>
              <a:rPr lang="en-US" altLang="x-none"/>
              <a:t>What happens at meeting – go 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5F9EFC2-97C4-6B48-BE79-90FFB2232E4C}" type="slidenum">
              <a:rPr lang="en-US" altLang="x-none" sz="1200"/>
              <a:pPr eaLnBrk="1" hangingPunct="1"/>
              <a:t>6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602741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/>
              <a:t>Go around in a circle</a:t>
            </a:r>
          </a:p>
          <a:p>
            <a:endParaRPr lang="en-US" altLang="x-none"/>
          </a:p>
          <a:p>
            <a:r>
              <a:rPr lang="en-US" altLang="x-none"/>
              <a:t>By understanding what each team member was doing, the team can identify work that would help others make more rapid progress</a:t>
            </a:r>
          </a:p>
          <a:p>
            <a:endParaRPr lang="en-US" altLang="x-none"/>
          </a:p>
          <a:p>
            <a:r>
              <a:rPr lang="en-US" altLang="x-none"/>
              <a:t>This would unblock me if you would do this first</a:t>
            </a:r>
          </a:p>
          <a:p>
            <a:endParaRPr lang="en-US" altLang="x-none"/>
          </a:p>
          <a:p>
            <a:r>
              <a:rPr lang="en-US" altLang="x-none"/>
              <a:t>Most is common sense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7B733F4-0E7B-C547-845A-D0F1752CAF52}" type="slidenum">
              <a:rPr lang="en-US" altLang="x-none" sz="1200"/>
              <a:pPr eaLnBrk="1" hangingPunct="1"/>
              <a:t>7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05304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/>
              <a:t>Not the manager – SM is supposed to be the buffer so team can concentrate</a:t>
            </a: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E7FB8BC-F956-3B44-BA62-397F5C47D7CB}" type="slidenum">
              <a:rPr lang="en-US" altLang="x-none" sz="1200"/>
              <a:pPr eaLnBrk="1" hangingPunct="1"/>
              <a:t>8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392716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/>
              <a:t>Only 2 roles</a:t>
            </a:r>
          </a:p>
          <a:p>
            <a:r>
              <a:rPr lang="en-US" altLang="x-none"/>
              <a:t>Instead of iterations, do sprints when ready</a:t>
            </a:r>
          </a:p>
          <a:p>
            <a:endParaRPr lang="en-US" altLang="x-none"/>
          </a:p>
          <a:p>
            <a:r>
              <a:rPr lang="en-US" altLang="x-none"/>
              <a:t>Help if each take turns</a:t>
            </a:r>
          </a:p>
          <a:p>
            <a:endParaRPr lang="en-US" altLang="x-none"/>
          </a:p>
          <a:p>
            <a:r>
              <a:rPr lang="en-US" altLang="x-none"/>
              <a:t>Pivotal Labs actually puts customer at PL comes to the daily scrums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ECB4013-92B9-AA49-81F9-2872077F6619}" type="slidenum">
              <a:rPr lang="en-US" altLang="x-none" sz="1200"/>
              <a:pPr eaLnBrk="1" hangingPunct="1"/>
              <a:t>11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2077298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DB978F5-8250-F24C-A7A5-A6A7CB5E4A08}" type="slidenum">
              <a:rPr lang="en-US" altLang="x-none" sz="1200"/>
              <a:pPr eaLnBrk="1" hangingPunct="1"/>
              <a:t>12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90346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/>
              <a:t>Sarah Mei and JR </a:t>
            </a:r>
            <a:r>
              <a:rPr lang="en-US" altLang="x-none" dirty="0" err="1"/>
              <a:t>Boyens</a:t>
            </a:r>
            <a:r>
              <a:rPr lang="en-US" altLang="x-none" dirty="0"/>
              <a:t> at Pivotal Labs </a:t>
            </a:r>
          </a:p>
          <a:p>
            <a:endParaRPr lang="en-US" altLang="x-none" dirty="0"/>
          </a:p>
          <a:p>
            <a:r>
              <a:rPr lang="en-US" altLang="x-none" dirty="0"/>
              <a:t>We know that </a:t>
            </a:r>
            <a:r>
              <a:rPr lang="en-US" altLang="x-none" dirty="0" err="1"/>
              <a:t>MultiTasking</a:t>
            </a:r>
            <a:r>
              <a:rPr lang="en-US" altLang="x-none" dirty="0"/>
              <a:t> is distracting, so these are real workstations with no </a:t>
            </a:r>
            <a:r>
              <a:rPr lang="en-US" altLang="x-none" dirty="0" err="1"/>
              <a:t>facebook</a:t>
            </a:r>
            <a:r>
              <a:rPr lang="en-US" altLang="x-none" dirty="0"/>
              <a:t>, email, twitter, …</a:t>
            </a:r>
          </a:p>
          <a:p>
            <a:endParaRPr lang="en-US" altLang="x-none" dirty="0"/>
          </a:p>
          <a:p>
            <a:r>
              <a:rPr lang="en-US" altLang="x-none" dirty="0"/>
              <a:t>Don</a:t>
            </a:r>
            <a:r>
              <a:rPr lang="ja-JP" altLang="en-US" dirty="0"/>
              <a:t>’</a:t>
            </a:r>
            <a:r>
              <a:rPr lang="en-US" altLang="ja-JP" dirty="0"/>
              <a:t>t check email between 8AM and 5PM</a:t>
            </a:r>
          </a:p>
          <a:p>
            <a:endParaRPr lang="en-US" altLang="x-none" dirty="0"/>
          </a:p>
          <a:p>
            <a:r>
              <a:rPr lang="en-US" altLang="x-none" dirty="0"/>
              <a:t>Productivity improves</a:t>
            </a:r>
          </a:p>
          <a:p>
            <a:endParaRPr lang="en-US" altLang="x-none" dirty="0"/>
          </a:p>
          <a:p>
            <a:r>
              <a:rPr lang="en-US" altLang="x-none" dirty="0"/>
              <a:t>New employees say tired after 8 hours</a:t>
            </a:r>
          </a:p>
          <a:p>
            <a:endParaRPr lang="en-US" altLang="x-none" dirty="0"/>
          </a:p>
          <a:p>
            <a:r>
              <a:rPr lang="en-US" altLang="x-none" dirty="0"/>
              <a:t>Go home at night and don</a:t>
            </a:r>
            <a:r>
              <a:rPr lang="ja-JP" altLang="en-US" dirty="0"/>
              <a:t>’</a:t>
            </a:r>
            <a:r>
              <a:rPr lang="en-US" altLang="ja-JP" dirty="0"/>
              <a:t>t do programming at home</a:t>
            </a:r>
          </a:p>
          <a:p>
            <a:endParaRPr lang="en-US" altLang="x-none" dirty="0"/>
          </a:p>
          <a:p>
            <a:r>
              <a:rPr lang="en-US" altLang="x-none" dirty="0"/>
              <a:t>SV Management technique is buying dinner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E9639CB-552E-CE44-871B-CF6F59F0DF0B}" type="slidenum">
              <a:rPr lang="en-US" altLang="x-none" sz="1200"/>
              <a:pPr eaLnBrk="1" hangingPunct="1"/>
              <a:t>15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240382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/>
              <a:t>Talking out loud while work (like surgeon on TV)</a:t>
            </a:r>
          </a:p>
          <a:p>
            <a:endParaRPr lang="en-US" altLang="x-none"/>
          </a:p>
          <a:p>
            <a:r>
              <a:rPr lang="en-US" altLang="x-none"/>
              <a:t>Driver short term, Observer long term</a:t>
            </a:r>
          </a:p>
          <a:p>
            <a:r>
              <a:rPr lang="en-US" altLang="x-none"/>
              <a:t/>
            </a:r>
            <a:br>
              <a:rPr lang="en-US" altLang="x-none"/>
            </a:br>
            <a:r>
              <a:rPr lang="en-US" altLang="x-none"/>
              <a:t>Have to Alternatve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E1DCA2F-1EF2-AD43-861A-64343055E952}" type="slidenum">
              <a:rPr lang="en-US" altLang="x-none" sz="1200"/>
              <a:pPr eaLnBrk="1" hangingPunct="1"/>
              <a:t>16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933656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/>
              <a:t>But Pivotal Labs denies it</a:t>
            </a:r>
          </a:p>
          <a:p>
            <a:endParaRPr lang="en-US" altLang="x-none" dirty="0"/>
          </a:p>
          <a:p>
            <a:r>
              <a:rPr lang="en-US" altLang="x-none" dirty="0"/>
              <a:t>More senior and more junior</a:t>
            </a:r>
          </a:p>
          <a:p>
            <a:endParaRPr lang="en-US" altLang="x-none" dirty="0"/>
          </a:p>
          <a:p>
            <a:r>
              <a:rPr lang="ja-JP" altLang="en-US" dirty="0"/>
              <a:t>“</a:t>
            </a:r>
            <a:r>
              <a:rPr lang="en-US" altLang="ja-JP" dirty="0"/>
              <a:t>promiscuous pairing</a:t>
            </a:r>
            <a:r>
              <a:rPr lang="ja-JP" altLang="en-US" dirty="0"/>
              <a:t>”</a:t>
            </a:r>
            <a:endParaRPr lang="en-US" altLang="ja-JP" dirty="0"/>
          </a:p>
          <a:p>
            <a:endParaRPr lang="en-US" altLang="x-none" dirty="0"/>
          </a:p>
          <a:p>
            <a:r>
              <a:rPr lang="en-US" altLang="x-none" dirty="0"/>
              <a:t>Does it factor in distraction</a:t>
            </a:r>
          </a:p>
          <a:p>
            <a:endParaRPr lang="en-US" altLang="x-none" dirty="0"/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23FE1A5-15E0-C44B-8626-B147710B27F6}" type="slidenum">
              <a:rPr lang="en-US" altLang="x-none" sz="1200"/>
              <a:pPr eaLnBrk="1" hangingPunct="1"/>
              <a:t>17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89010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5BD6-D7B4-8444-9A81-DD9D4D444E90}" type="datetime1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39BA3-D1A9-DA41-9E86-6CAD10BE9BB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63272-97B4-2249-96A5-CC2A86B7A1D7}" type="datetime1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39BA3-D1A9-DA41-9E86-6CAD10BE9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B4DF4-11C5-264A-A4C3-27647FACBC50}" type="datetime1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39BA3-D1A9-DA41-9E86-6CAD10BE9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3F380-2DA4-1640-B411-CF9FDA6FF587}" type="datetime1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39BA3-D1A9-DA41-9E86-6CAD10BE9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D5AB-5DF3-B348-8ED7-32CFB30303F9}" type="datetime1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39BA3-D1A9-DA41-9E86-6CAD10BE9BB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BF0B9-DFCA-1046-9BE9-75437EE7A459}" type="datetime1">
              <a:rPr lang="en-US" smtClean="0"/>
              <a:t>2/24/17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39BA3-D1A9-DA41-9E86-6CAD10BE9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0D64E-6618-E34C-A49D-F74A6424C46F}" type="datetime1">
              <a:rPr lang="en-US" smtClean="0"/>
              <a:t>2/24/17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39BA3-D1A9-DA41-9E86-6CAD10BE9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53C2-CACF-9946-B38F-D56928C1AFD1}" type="datetime1">
              <a:rPr lang="en-US" smtClean="0"/>
              <a:t>2/24/17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39BA3-D1A9-DA41-9E86-6CAD10BE9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03BA2-EA1F-AA44-874C-FB9F47E986F3}" type="datetime1">
              <a:rPr lang="en-US" smtClean="0"/>
              <a:t>2/24/17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39BA3-D1A9-DA41-9E86-6CAD10BE9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5B0BE90-A9FC-B14F-B071-2EDC0782FF4F}" type="datetime1">
              <a:rPr lang="en-US" smtClean="0"/>
              <a:t>2/24/17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739BA3-D1A9-DA41-9E86-6CAD10BE9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247-7607-E34E-8C86-1AF30468E755}" type="datetime1">
              <a:rPr lang="en-US" smtClean="0"/>
              <a:t>2/24/17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39BA3-D1A9-DA41-9E86-6CAD10BE9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C6F1AFB-0D86-664D-822C-B4F49C3E3F29}" type="datetime1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F739BA3-D1A9-DA41-9E86-6CAD10BE9BB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103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reativecommons.org/licenses/by-nc-sa/3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bbatsov/rails-style-guid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Management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Engineering Software as a Service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302565" y="6363245"/>
            <a:ext cx="73726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200" dirty="0">
                <a:solidFill>
                  <a:schemeClr val="bg1"/>
                </a:solidFill>
                <a:latin typeface="Arial Narrow" charset="0"/>
              </a:rPr>
              <a:t>© 2012 David Patterson &amp; David Patterson</a:t>
            </a:r>
          </a:p>
          <a:p>
            <a:pPr algn="r" eaLnBrk="1" hangingPunct="1"/>
            <a:r>
              <a:rPr lang="en-US" altLang="x-none" sz="1200" dirty="0">
                <a:solidFill>
                  <a:schemeClr val="bg1"/>
                </a:solidFill>
                <a:latin typeface="Arial Narrow" charset="0"/>
              </a:rPr>
              <a:t>Licensed under </a:t>
            </a:r>
            <a:r>
              <a:rPr lang="en-US" altLang="x-none" sz="1200" dirty="0">
                <a:solidFill>
                  <a:schemeClr val="bg1"/>
                </a:solidFill>
                <a:latin typeface="Arial Narrow" charset="0"/>
                <a:hlinkClick r:id="rId2"/>
              </a:rPr>
              <a:t>Creative Commons Attribution-NonCommercial-ShareAlike 3.0 Unported License</a:t>
            </a:r>
            <a:endParaRPr lang="en-US" altLang="x-none" sz="1200" dirty="0">
              <a:solidFill>
                <a:schemeClr val="bg1"/>
              </a:solidFill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38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mtClean="0"/>
              <a:t>Resolving Conflicts</a:t>
            </a:r>
            <a:endParaRPr lang="en-US" altLang="x-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 smtClean="0"/>
              <a:t>Constructive confrontation</a:t>
            </a:r>
          </a:p>
          <a:p>
            <a:pPr lvl="1"/>
            <a:r>
              <a:rPr lang="en-US" altLang="x-none" dirty="0" smtClean="0"/>
              <a:t>If you have a strong opinion that a person is proposing the wrong thing technically, you are obligated to bring it up, even to your bosses</a:t>
            </a:r>
          </a:p>
          <a:p>
            <a:r>
              <a:rPr lang="en-US" altLang="x-none" dirty="0" smtClean="0"/>
              <a:t>Disagree and commit </a:t>
            </a:r>
          </a:p>
          <a:p>
            <a:pPr lvl="1"/>
            <a:r>
              <a:rPr lang="en-US" altLang="x-none" dirty="0" smtClean="0"/>
              <a:t>Once decision made, need to embrace it and move ahead </a:t>
            </a:r>
          </a:p>
          <a:p>
            <a:pPr lvl="1"/>
            <a:r>
              <a:rPr lang="ja-JP" altLang="en-US" dirty="0" smtClean="0"/>
              <a:t>“</a:t>
            </a:r>
            <a:r>
              <a:rPr lang="en-US" altLang="ja-JP" dirty="0" smtClean="0"/>
              <a:t>I disagree, but I am going to help even if I don</a:t>
            </a:r>
            <a:r>
              <a:rPr lang="en-US" altLang="ja-JP" dirty="0"/>
              <a:t>'</a:t>
            </a:r>
            <a:r>
              <a:rPr lang="en-US" altLang="ja-JP" dirty="0" smtClean="0"/>
              <a:t>t agree.</a:t>
            </a:r>
            <a:r>
              <a:rPr lang="ja-JP" altLang="en-US" dirty="0" smtClean="0"/>
              <a:t>”</a:t>
            </a:r>
            <a:endParaRPr lang="en-US" altLang="ja-JP" dirty="0" smtClean="0"/>
          </a:p>
          <a:p>
            <a:r>
              <a:rPr lang="en-US" altLang="x-none" dirty="0" smtClean="0"/>
              <a:t>Conflict resolution useful in personal life!</a:t>
            </a:r>
          </a:p>
          <a:p>
            <a:pPr lvl="1"/>
            <a:endParaRPr lang="en-US" altLang="x-none" dirty="0" smtClean="0"/>
          </a:p>
          <a:p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57641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5" descr="scru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555" y="3122296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Scrum Summary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Basically, self-organizing small team with daily short standup meetings</a:t>
            </a:r>
          </a:p>
          <a:p>
            <a:r>
              <a:rPr lang="en-US" altLang="x-none" dirty="0">
                <a:ea typeface="ＭＳ Ｐゴシック" charset="-128"/>
              </a:rPr>
              <a:t>Work in </a:t>
            </a:r>
            <a:r>
              <a:rPr lang="en-US" altLang="x-none" dirty="0" smtClean="0">
                <a:ea typeface="ＭＳ Ｐゴシック" charset="-128"/>
              </a:rPr>
              <a:t>"</a:t>
            </a:r>
            <a:r>
              <a:rPr lang="en-US" altLang="ja-JP" dirty="0" smtClean="0">
                <a:ea typeface="ＭＳ Ｐゴシック" charset="-128"/>
              </a:rPr>
              <a:t>sprints" </a:t>
            </a:r>
            <a:r>
              <a:rPr lang="en-US" altLang="ja-JP" dirty="0">
                <a:ea typeface="ＭＳ Ｐゴシック" charset="-128"/>
              </a:rPr>
              <a:t>of 2-4 weeks</a:t>
            </a:r>
          </a:p>
          <a:p>
            <a:r>
              <a:rPr lang="en-US" altLang="x-none" dirty="0">
                <a:ea typeface="ＭＳ Ｐゴシック" charset="-128"/>
              </a:rPr>
              <a:t>Suggest members rotate through roles (especially Product Owner) each iteration</a:t>
            </a:r>
          </a:p>
          <a:p>
            <a:endParaRPr lang="en-US" altLang="x-none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182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8" name="Rectangle 3379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6" name="Straight Connector 7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8" name="Rectangle 7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4" name="Straight Connector 8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" r="-1" b="-1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x-none" sz="6000"/>
              <a:t>Pair Programming</a:t>
            </a:r>
            <a:endParaRPr lang="en-US" altLang="x-none" sz="6000" i="1"/>
          </a:p>
        </p:txBody>
      </p:sp>
      <p:sp>
        <p:nvSpPr>
          <p:cNvPr id="33794" name="Subtitle 2"/>
          <p:cNvSpPr>
            <a:spLocks noGrp="1"/>
          </p:cNvSpPr>
          <p:nvPr>
            <p:ph type="body" idx="1"/>
          </p:nvPr>
        </p:nvSpPr>
        <p:spPr>
          <a:xfrm>
            <a:off x="633999" y="5727515"/>
            <a:ext cx="10925101" cy="51547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x-none" sz="2000" i="1">
                <a:solidFill>
                  <a:schemeClr val="tx1">
                    <a:lumMod val="85000"/>
                    <a:lumOff val="15000"/>
                  </a:schemeClr>
                </a:solidFill>
              </a:rPr>
              <a:t>Engineering Software as a Service  §10.2</a:t>
            </a:r>
            <a:endParaRPr lang="en-US" altLang="x-none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39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mtClean="0"/>
              <a:t>Pair Programming</a:t>
            </a:r>
            <a:endParaRPr lang="en-US" altLang="x-none"/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 smtClean="0"/>
              <a:t>Goal: improve software quality, reduce time to completion by having 2 people develop the same code</a:t>
            </a:r>
          </a:p>
          <a:p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36088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mtClean="0"/>
              <a:t>Are 2 minds better than 1?</a:t>
            </a:r>
            <a:endParaRPr lang="en-US" altLang="x-none"/>
          </a:p>
        </p:txBody>
      </p:sp>
      <p:sp>
        <p:nvSpPr>
          <p:cNvPr id="972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 smtClean="0"/>
              <a:t>Stereotype: lone wolf working all night drinking Red Bull</a:t>
            </a:r>
          </a:p>
          <a:p>
            <a:r>
              <a:rPr lang="en-US" altLang="x-none" dirty="0" smtClean="0"/>
              <a:t>Is there a more social way to program?</a:t>
            </a:r>
          </a:p>
          <a:p>
            <a:pPr lvl="1"/>
            <a:r>
              <a:rPr lang="en-US" altLang="x-none" dirty="0" smtClean="0"/>
              <a:t>What would be benefits of multiple people programming together?</a:t>
            </a:r>
          </a:p>
          <a:p>
            <a:r>
              <a:rPr lang="en-US" altLang="x-none" dirty="0" smtClean="0"/>
              <a:t>How would you prevent one person from doing all the work while the other gets coffee and checks Facebook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55444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Pair Programming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x-none" dirty="0">
                <a:ea typeface="ＭＳ Ｐゴシック" charset="-128"/>
              </a:rPr>
              <a:t>Sit side-by-side facing screens together 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Not personal computer; many for any pair to use </a:t>
            </a:r>
          </a:p>
          <a:p>
            <a:pPr lvl="1"/>
            <a:r>
              <a:rPr lang="en-US" altLang="x-none" dirty="0" smtClean="0">
                <a:ea typeface="ＭＳ Ｐゴシック" charset="-128"/>
              </a:rPr>
              <a:t>To </a:t>
            </a:r>
            <a:r>
              <a:rPr lang="en-US" altLang="x-none" dirty="0">
                <a:ea typeface="ＭＳ Ｐゴシック" charset="-128"/>
              </a:rPr>
              <a:t>avoid </a:t>
            </a:r>
            <a:r>
              <a:rPr lang="en-US" altLang="x-none" dirty="0" smtClean="0">
                <a:ea typeface="ＭＳ Ｐゴシック" charset="-128"/>
              </a:rPr>
              <a:t>distractions</a:t>
            </a:r>
            <a:r>
              <a:rPr lang="en-US" altLang="x-none" dirty="0">
                <a:ea typeface="ＭＳ Ｐゴシック" charset="-128"/>
              </a:rPr>
              <a:t>, no email reader, </a:t>
            </a:r>
            <a:r>
              <a:rPr lang="en-US" altLang="x-none" dirty="0" smtClean="0">
                <a:ea typeface="ＭＳ Ｐゴシック" charset="-128"/>
              </a:rPr>
              <a:t>browser</a:t>
            </a:r>
            <a:endParaRPr lang="en-US" altLang="x-none" dirty="0">
              <a:ea typeface="ＭＳ Ｐゴシック" charset="-128"/>
            </a:endParaRPr>
          </a:p>
        </p:txBody>
      </p:sp>
      <p:pic>
        <p:nvPicPr>
          <p:cNvPr id="37892" name="Picture 5" descr="pai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917663"/>
            <a:ext cx="9144000" cy="323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74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mtClean="0"/>
              <a:t>Pair Programming</a:t>
            </a:r>
            <a:endParaRPr lang="en-US" altLang="x-none"/>
          </a:p>
        </p:txBody>
      </p:sp>
      <p:sp>
        <p:nvSpPr>
          <p:cNvPr id="1003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b="1" dirty="0" smtClean="0"/>
              <a:t>Driver</a:t>
            </a:r>
            <a:r>
              <a:rPr lang="en-US" altLang="x-none" dirty="0" smtClean="0"/>
              <a:t> enters code and thinks tactically about how to complete the current task, explaining thoughts while typing</a:t>
            </a:r>
          </a:p>
          <a:p>
            <a:r>
              <a:rPr lang="en-US" altLang="x-none" b="1" dirty="0" smtClean="0"/>
              <a:t>Observer</a:t>
            </a:r>
            <a:r>
              <a:rPr lang="en-US" altLang="x-none" dirty="0" smtClean="0"/>
              <a:t> reviews each line of code as typed in, and acts as safety net for the driver </a:t>
            </a:r>
          </a:p>
          <a:p>
            <a:r>
              <a:rPr lang="en-US" altLang="x-none" dirty="0" smtClean="0"/>
              <a:t>Observer thinking strategically about future problems, makes suggestions to driver</a:t>
            </a:r>
          </a:p>
          <a:p>
            <a:r>
              <a:rPr lang="en-US" altLang="x-none" dirty="0" smtClean="0"/>
              <a:t>Should be lots of talking and concentration</a:t>
            </a:r>
          </a:p>
          <a:p>
            <a:r>
              <a:rPr lang="en-US" altLang="x-none" b="1" dirty="0" smtClean="0"/>
              <a:t>Pair alternate roles</a:t>
            </a:r>
          </a:p>
          <a:p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47992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mtClean="0"/>
              <a:t>Pair Programming Evaluation</a:t>
            </a:r>
            <a:endParaRPr lang="en-US" altLang="x-none"/>
          </a:p>
        </p:txBody>
      </p:sp>
      <p:sp>
        <p:nvSpPr>
          <p:cNvPr id="1024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mtClean="0"/>
              <a:t>PP quicker when task complexity is low </a:t>
            </a:r>
          </a:p>
          <a:p>
            <a:r>
              <a:rPr lang="en-US" altLang="x-none" smtClean="0"/>
              <a:t>PP yields higher quality when high</a:t>
            </a:r>
          </a:p>
          <a:p>
            <a:pPr lvl="1"/>
            <a:r>
              <a:rPr lang="en-US" altLang="x-none" smtClean="0"/>
              <a:t>Anecdotally, sometimes more readable code too</a:t>
            </a:r>
          </a:p>
          <a:p>
            <a:r>
              <a:rPr lang="en-US" altLang="x-none" smtClean="0"/>
              <a:t>But more effort than solo programmers?</a:t>
            </a:r>
          </a:p>
          <a:p>
            <a:r>
              <a:rPr lang="en-US" altLang="x-none" smtClean="0"/>
              <a:t>Also transfers knowledge between pair</a:t>
            </a:r>
          </a:p>
          <a:p>
            <a:pPr lvl="1"/>
            <a:r>
              <a:rPr lang="en-US" altLang="x-none" smtClean="0"/>
              <a:t>programming idioms, tool tricks, company processes, latest technologies,  …  </a:t>
            </a:r>
          </a:p>
          <a:p>
            <a:pPr lvl="1"/>
            <a:r>
              <a:rPr lang="en-US" altLang="x-none" smtClean="0"/>
              <a:t>Some teams purposely swap partners per task =&gt; eventually everyone is paired </a:t>
            </a:r>
            <a:br>
              <a:rPr lang="en-US" altLang="x-none" smtClean="0"/>
            </a:br>
            <a:r>
              <a:rPr lang="en-US" altLang="x-none" smtClean="0"/>
              <a:t>(</a:t>
            </a:r>
            <a:r>
              <a:rPr lang="ja-JP" altLang="en-US" smtClean="0"/>
              <a:t>“</a:t>
            </a:r>
            <a:r>
              <a:rPr lang="en-US" altLang="ja-JP" smtClean="0"/>
              <a:t>promiscuous pairing</a:t>
            </a:r>
            <a:r>
              <a:rPr lang="ja-JP" altLang="en-US" smtClean="0"/>
              <a:t>”</a:t>
            </a:r>
            <a:r>
              <a:rPr lang="en-US" altLang="ja-JP" smtClean="0"/>
              <a:t>)</a:t>
            </a: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666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mtClean="0"/>
              <a:t>Pair Programming </a:t>
            </a:r>
            <a:br>
              <a:rPr lang="en-US" altLang="x-none" smtClean="0"/>
            </a:br>
            <a:r>
              <a:rPr lang="en-US" altLang="x-none" smtClean="0"/>
              <a:t>Do'</a:t>
            </a:r>
            <a:r>
              <a:rPr lang="en-US" altLang="ja-JP" smtClean="0"/>
              <a:t>s &amp; Don'ts</a:t>
            </a:r>
            <a:endParaRPr lang="en-US" altLang="x-none" dirty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b="1" dirty="0" smtClean="0"/>
              <a:t>Don't</a:t>
            </a:r>
            <a:r>
              <a:rPr lang="en-US" altLang="ja-JP" dirty="0" smtClean="0"/>
              <a:t> fiddle with your smartphone when you are the observer</a:t>
            </a:r>
          </a:p>
          <a:p>
            <a:r>
              <a:rPr lang="en-US" altLang="x-none" b="1" dirty="0" smtClean="0"/>
              <a:t>Do</a:t>
            </a:r>
            <a:r>
              <a:rPr lang="en-US" altLang="x-none" dirty="0" smtClean="0"/>
              <a:t> consider pairing with someone of different experience level—you</a:t>
            </a:r>
            <a:r>
              <a:rPr lang="en-US" altLang="x-none" dirty="0"/>
              <a:t>'</a:t>
            </a:r>
            <a:r>
              <a:rPr lang="en-US" altLang="ja-JP" dirty="0" smtClean="0"/>
              <a:t>ll both learn!</a:t>
            </a:r>
          </a:p>
          <a:p>
            <a:pPr lvl="1"/>
            <a:r>
              <a:rPr lang="en-US" altLang="x-none" dirty="0" smtClean="0"/>
              <a:t>Explaining is a great way to better understand</a:t>
            </a:r>
          </a:p>
          <a:p>
            <a:r>
              <a:rPr lang="en-US" altLang="x-none" b="1" dirty="0" smtClean="0"/>
              <a:t>Do</a:t>
            </a:r>
            <a:r>
              <a:rPr lang="en-US" altLang="x-none" dirty="0" smtClean="0"/>
              <a:t> swap frequently—learning goes both ways, and roles exercise different skills</a:t>
            </a:r>
          </a:p>
          <a:p>
            <a:pPr lvl="1"/>
            <a:r>
              <a:rPr lang="en-US" altLang="x-none" dirty="0" smtClean="0"/>
              <a:t>Observer gains skill of explaining his/her thought process to Driver</a:t>
            </a:r>
          </a:p>
          <a:p>
            <a:endParaRPr lang="en-US" altLang="x-none" dirty="0" smtClean="0"/>
          </a:p>
          <a:p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34761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x-none" sz="5400" dirty="0">
                <a:ea typeface="ＭＳ Ｐゴシック" charset="-128"/>
              </a:rPr>
              <a:t>Design Reviews, Code Reviews, Plan-And-Document Perspective on Project </a:t>
            </a:r>
            <a:r>
              <a:rPr lang="en-US" altLang="x-none" sz="5400" dirty="0" smtClean="0">
                <a:ea typeface="ＭＳ Ｐゴシック" charset="-128"/>
              </a:rPr>
              <a:t>Management</a:t>
            </a:r>
            <a:endParaRPr lang="en-US" altLang="x-none" sz="5400" i="1" dirty="0">
              <a:ea typeface="ＭＳ Ｐゴシック" charset="-128"/>
            </a:endParaRPr>
          </a:p>
        </p:txBody>
      </p:sp>
      <p:sp>
        <p:nvSpPr>
          <p:cNvPr id="51202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i="1" dirty="0">
                <a:ea typeface="ＭＳ Ｐゴシック" charset="-128"/>
              </a:rPr>
              <a:t>Engineering Software as a Service  </a:t>
            </a:r>
            <a:br>
              <a:rPr lang="en-US" altLang="x-none" i="1" dirty="0">
                <a:ea typeface="ＭＳ Ｐゴシック" charset="-128"/>
              </a:rPr>
            </a:br>
            <a:r>
              <a:rPr lang="en-US" altLang="x-none" i="1" dirty="0">
                <a:ea typeface="ＭＳ Ｐゴシック" charset="-128"/>
              </a:rPr>
              <a:t>§10.3, §</a:t>
            </a:r>
            <a:r>
              <a:rPr lang="en-US" altLang="x-none" i="1" dirty="0" smtClean="0">
                <a:ea typeface="ＭＳ Ｐゴシック" charset="-128"/>
              </a:rPr>
              <a:t>10.7-10.9</a:t>
            </a:r>
            <a:endParaRPr lang="en-US" altLang="x-none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665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x-none" dirty="0" smtClean="0"/>
              <a:t>It Takes a Team: </a:t>
            </a:r>
            <a:br>
              <a:rPr lang="en-US" altLang="x-none" dirty="0" smtClean="0"/>
            </a:br>
            <a:r>
              <a:rPr lang="en-US" altLang="x-none" dirty="0" smtClean="0"/>
              <a:t>Size &amp; Scrum</a:t>
            </a:r>
            <a:endParaRPr lang="en-US" altLang="x-none" dirty="0"/>
          </a:p>
        </p:txBody>
      </p:sp>
      <p:sp>
        <p:nvSpPr>
          <p:cNvPr id="9218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Engineering Software as a Service §10.1</a:t>
            </a:r>
          </a:p>
        </p:txBody>
      </p:sp>
      <p:pic>
        <p:nvPicPr>
          <p:cNvPr id="9221" name="Picture 8" descr="t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71" y="945370"/>
            <a:ext cx="3124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28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mtClean="0"/>
              <a:t>Design/Code Reviews</a:t>
            </a:r>
            <a:endParaRPr lang="en-US" altLang="x-none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 smtClean="0"/>
              <a:t>Design review: meeting where authors present design </a:t>
            </a:r>
          </a:p>
          <a:p>
            <a:pPr lvl="1"/>
            <a:r>
              <a:rPr lang="en-US" altLang="x-none" dirty="0" smtClean="0"/>
              <a:t>benefit from experience </a:t>
            </a:r>
            <a:br>
              <a:rPr lang="en-US" altLang="x-none" dirty="0" smtClean="0"/>
            </a:br>
            <a:r>
              <a:rPr lang="en-US" altLang="x-none" dirty="0" smtClean="0"/>
              <a:t>of attendees</a:t>
            </a:r>
          </a:p>
          <a:p>
            <a:r>
              <a:rPr lang="en-US" altLang="x-none" dirty="0" smtClean="0"/>
              <a:t>Code review: held after design implemented </a:t>
            </a:r>
            <a:endParaRPr lang="en-US" altLang="x-none" dirty="0"/>
          </a:p>
        </p:txBody>
      </p:sp>
      <p:pic>
        <p:nvPicPr>
          <p:cNvPr id="53252" name="Picture 4" descr="review.W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209801"/>
            <a:ext cx="327660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802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mtClean="0"/>
              <a:t>Review Agenda</a:t>
            </a:r>
            <a:endParaRPr lang="en-US" altLang="x-none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 smtClean="0"/>
              <a:t>Prepare with list of questions/ issues like to be discussed</a:t>
            </a:r>
          </a:p>
          <a:p>
            <a:r>
              <a:rPr lang="en-US" altLang="x-none" dirty="0" smtClean="0"/>
              <a:t>Start with High-Level Description of Customer Desires</a:t>
            </a:r>
          </a:p>
          <a:p>
            <a:r>
              <a:rPr lang="en-US" altLang="x-none" dirty="0" smtClean="0"/>
              <a:t>Give SW architecture, showing APIs and highlighting Design Patterns (Ch. 11) at each level of abstraction</a:t>
            </a:r>
          </a:p>
          <a:p>
            <a:r>
              <a:rPr lang="en-US" altLang="x-none" dirty="0" smtClean="0"/>
              <a:t>Go through code and documentation: project plan, schedule, testing plan, …: Verification and Validation (V&amp;V) of project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58612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mtClean="0"/>
              <a:t>Good Meetings: SAMOSAS</a:t>
            </a:r>
            <a:endParaRPr lang="en-US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mtClean="0"/>
              <a:t>Start and stop meeting promptly</a:t>
            </a:r>
          </a:p>
          <a:p>
            <a:r>
              <a:rPr lang="en-US" altLang="x-none" smtClean="0"/>
              <a:t>Agenda created in advance; no agenda, no meeting</a:t>
            </a:r>
          </a:p>
          <a:p>
            <a:r>
              <a:rPr lang="en-US" altLang="x-none" smtClean="0"/>
              <a:t>Minutes recorded so everyone can recall results</a:t>
            </a:r>
          </a:p>
          <a:p>
            <a:r>
              <a:rPr lang="en-US" altLang="x-none" smtClean="0"/>
              <a:t>One speaker at a time; no interrupting talker</a:t>
            </a:r>
          </a:p>
          <a:p>
            <a:r>
              <a:rPr lang="en-US" altLang="x-none" smtClean="0"/>
              <a:t>Send material in advance, since reading is faster</a:t>
            </a:r>
          </a:p>
          <a:p>
            <a:r>
              <a:rPr lang="en-US" altLang="x-none" smtClean="0"/>
              <a:t>Action items at end of meeting, so know what each should do as a result of the meeting</a:t>
            </a:r>
          </a:p>
          <a:p>
            <a:r>
              <a:rPr lang="en-US" altLang="x-none" smtClean="0"/>
              <a:t>Set the date and time of the next meeting</a:t>
            </a:r>
          </a:p>
          <a:p>
            <a:r>
              <a:rPr lang="en-US" altLang="x-none" smtClean="0"/>
              <a:t>Minutes and action items record results of meeting, start next meeting by reviewing action items</a:t>
            </a: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869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mtClean="0"/>
              <a:t>Better Reviews?</a:t>
            </a:r>
            <a:endParaRPr lang="en-US" altLang="x-none"/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 err="1" smtClean="0"/>
              <a:t>Shalloway</a:t>
            </a:r>
            <a:r>
              <a:rPr lang="en-US" altLang="x-none" dirty="0" smtClean="0"/>
              <a:t>*: formal design and code reviews often too late in process to make big impact</a:t>
            </a:r>
          </a:p>
          <a:p>
            <a:r>
              <a:rPr lang="en-US" altLang="x-none" dirty="0" smtClean="0"/>
              <a:t>Recommends instead have earlier, smaller meetings: </a:t>
            </a:r>
            <a:r>
              <a:rPr lang="en-US" altLang="x-none" dirty="0"/>
              <a:t>"</a:t>
            </a:r>
            <a:r>
              <a:rPr lang="en-US" altLang="ja-JP" dirty="0" smtClean="0"/>
              <a:t>approach reviews."</a:t>
            </a:r>
          </a:p>
          <a:p>
            <a:pPr lvl="1"/>
            <a:r>
              <a:rPr lang="en-US" altLang="x-none" dirty="0" smtClean="0"/>
              <a:t>A few senior developers assist team in coming up with an approach to solve the problem </a:t>
            </a:r>
          </a:p>
          <a:p>
            <a:pPr lvl="1"/>
            <a:r>
              <a:rPr lang="en-US" altLang="x-none" dirty="0" smtClean="0"/>
              <a:t>Group brainstorms about different approaches</a:t>
            </a:r>
          </a:p>
          <a:p>
            <a:r>
              <a:rPr lang="en-US" altLang="x-none" dirty="0" smtClean="0"/>
              <a:t>If do a formal design review, suggests 1st hold a </a:t>
            </a:r>
            <a:r>
              <a:rPr lang="en-US" altLang="x-none" dirty="0"/>
              <a:t>"</a:t>
            </a:r>
            <a:r>
              <a:rPr lang="en-US" altLang="ja-JP" dirty="0" smtClean="0"/>
              <a:t>mini-design review</a:t>
            </a:r>
            <a:r>
              <a:rPr lang="en-US" altLang="ja-JP" dirty="0"/>
              <a:t>"</a:t>
            </a:r>
            <a:r>
              <a:rPr lang="en-US" altLang="ja-JP" dirty="0" smtClean="0"/>
              <a:t> to prepare </a:t>
            </a:r>
            <a:endParaRPr lang="en-US" altLang="x-none" dirty="0"/>
          </a:p>
        </p:txBody>
      </p:sp>
      <p:sp>
        <p:nvSpPr>
          <p:cNvPr id="59396" name="TextBox 4"/>
          <p:cNvSpPr txBox="1">
            <a:spLocks noChangeArrowheads="1"/>
          </p:cNvSpPr>
          <p:nvPr/>
        </p:nvSpPr>
        <p:spPr bwMode="auto">
          <a:xfrm>
            <a:off x="1243148" y="5515081"/>
            <a:ext cx="697338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 i="1" dirty="0"/>
              <a:t>*Alan </a:t>
            </a:r>
            <a:r>
              <a:rPr lang="en-US" altLang="x-none" sz="1800" i="1" dirty="0" err="1"/>
              <a:t>Shalloway</a:t>
            </a:r>
            <a:r>
              <a:rPr lang="en-US" altLang="x-none" sz="1800" i="1" dirty="0"/>
              <a:t>, Agile Design and Code Reviews, 2002,</a:t>
            </a:r>
          </a:p>
          <a:p>
            <a:pPr eaLnBrk="1" hangingPunct="1"/>
            <a:r>
              <a:rPr lang="en-US" altLang="x-none" sz="1800" i="1" dirty="0" err="1"/>
              <a:t>www.netobjectives.com</a:t>
            </a:r>
            <a:r>
              <a:rPr lang="en-US" altLang="x-none" sz="1800" i="1" dirty="0"/>
              <a:t>/download/</a:t>
            </a:r>
            <a:r>
              <a:rPr lang="en-US" altLang="x-none" sz="1800" i="1" dirty="0" err="1"/>
              <a:t>designreviews.pdf</a:t>
            </a:r>
            <a:endParaRPr lang="en-US" altLang="x-none" sz="1800" i="1" dirty="0"/>
          </a:p>
        </p:txBody>
      </p:sp>
    </p:spTree>
    <p:extLst>
      <p:ext uri="{BB962C8B-B14F-4D97-AF65-F5344CB8AC3E}">
        <p14:creationId xmlns:p14="http://schemas.microsoft.com/office/powerpoint/2010/main" val="177537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Quantitative Metrics vs. Reviews?</a:t>
            </a:r>
            <a:endParaRPr lang="en-US" altLang="x-none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 smtClean="0"/>
              <a:t>Study many projects to record averages, set baseline for new projects, compare this one:</a:t>
            </a:r>
          </a:p>
          <a:p>
            <a:pPr lvl="1"/>
            <a:r>
              <a:rPr lang="en-US" altLang="x-none" dirty="0" smtClean="0"/>
              <a:t>Code size (KLOC), Effort (months)</a:t>
            </a:r>
          </a:p>
          <a:p>
            <a:pPr lvl="1"/>
            <a:r>
              <a:rPr lang="en-US" altLang="x-none" dirty="0" smtClean="0"/>
              <a:t>Milestones fulfilled, Test cases done</a:t>
            </a:r>
          </a:p>
          <a:p>
            <a:pPr lvl="1"/>
            <a:r>
              <a:rPr lang="en-US" altLang="x-none" dirty="0" smtClean="0"/>
              <a:t>Defect discovery, repair rate / month</a:t>
            </a:r>
          </a:p>
          <a:p>
            <a:r>
              <a:rPr lang="en-US" altLang="x-none" dirty="0" smtClean="0"/>
              <a:t>Correlated so that can replace reviews??</a:t>
            </a:r>
          </a:p>
          <a:p>
            <a:r>
              <a:rPr lang="en-US" altLang="x-none" dirty="0" smtClean="0"/>
              <a:t>However, we are still quite a long way from this ideal situation, and there are no signs that automated quality assessment will become a reality in the foreseeable future</a:t>
            </a:r>
            <a:br>
              <a:rPr lang="en-US" altLang="x-none" dirty="0" smtClean="0"/>
            </a:br>
            <a:r>
              <a:rPr lang="en-US" altLang="x-none" dirty="0" smtClean="0"/>
              <a:t>— </a:t>
            </a:r>
            <a:r>
              <a:rPr lang="en-US" altLang="x-none" dirty="0" err="1" smtClean="0"/>
              <a:t>Sommerville</a:t>
            </a:r>
            <a:r>
              <a:rPr lang="en-US" altLang="x-none" dirty="0" smtClean="0"/>
              <a:t> 2010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97138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Agile and Reviews?</a:t>
            </a:r>
            <a:endParaRPr lang="en-US" altLang="x-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 smtClean="0"/>
              <a:t>Pivotal Labs – Pair programming means continuous reviewing =&gt; no special reviews</a:t>
            </a:r>
          </a:p>
          <a:p>
            <a:r>
              <a:rPr lang="en-US" altLang="x-none" dirty="0" smtClean="0"/>
              <a:t>GitHub – Pull Requests instead of reviews</a:t>
            </a:r>
          </a:p>
          <a:p>
            <a:pPr lvl="1"/>
            <a:r>
              <a:rPr lang="en-US" altLang="x-none" dirty="0" smtClean="0"/>
              <a:t>A developer requests his/her code be integrated into main codebase</a:t>
            </a:r>
          </a:p>
          <a:p>
            <a:pPr lvl="1"/>
            <a:r>
              <a:rPr lang="en-US" altLang="x-none" dirty="0" smtClean="0"/>
              <a:t>All developers see each request and determine how might affect own code</a:t>
            </a:r>
          </a:p>
          <a:p>
            <a:pPr lvl="1"/>
            <a:r>
              <a:rPr lang="en-US" altLang="x-none" dirty="0" smtClean="0"/>
              <a:t>If concern, online discussion on pull request</a:t>
            </a:r>
          </a:p>
          <a:p>
            <a:pPr lvl="1"/>
            <a:r>
              <a:rPr lang="en-US" altLang="x-none" dirty="0" smtClean="0"/>
              <a:t>As occur daily, </a:t>
            </a:r>
            <a:r>
              <a:rPr lang="en-US" altLang="x-none" dirty="0"/>
              <a:t>"</a:t>
            </a:r>
            <a:r>
              <a:rPr lang="en-US" altLang="ja-JP" dirty="0" smtClean="0"/>
              <a:t>mini-reviews</a:t>
            </a:r>
            <a:r>
              <a:rPr lang="en-US" altLang="ja-JP" dirty="0"/>
              <a:t>"</a:t>
            </a:r>
            <a:r>
              <a:rPr lang="en-US" altLang="ja-JP" dirty="0" smtClean="0"/>
              <a:t> continuously </a:t>
            </a:r>
            <a:endParaRPr lang="en-US" altLang="ja-JP" dirty="0"/>
          </a:p>
          <a:p>
            <a:pPr lvl="2"/>
            <a:r>
              <a:rPr lang="en-US" altLang="ja-JP" dirty="0" smtClean="0"/>
              <a:t>no special reviews</a:t>
            </a:r>
            <a:endParaRPr lang="en-US" altLang="x-none" dirty="0"/>
          </a:p>
        </p:txBody>
      </p:sp>
      <p:pic>
        <p:nvPicPr>
          <p:cNvPr id="62468" name="Picture 4" descr="study.W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3048000"/>
            <a:ext cx="21526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997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x-none" sz="5400" dirty="0">
                <a:ea typeface="ＭＳ Ｐゴシック" charset="-128"/>
              </a:rPr>
              <a:t>Fixing Bugs: The Five </a:t>
            </a:r>
            <a:r>
              <a:rPr lang="en-US" altLang="x-none" sz="5400" dirty="0" smtClean="0">
                <a:ea typeface="ＭＳ Ｐゴシック" charset="-128"/>
              </a:rPr>
              <a:t>R'</a:t>
            </a:r>
            <a:r>
              <a:rPr lang="en-US" altLang="ja-JP" sz="5400" dirty="0" smtClean="0">
                <a:ea typeface="ＭＳ Ｐゴシック" charset="-128"/>
              </a:rPr>
              <a:t>s</a:t>
            </a:r>
            <a:endParaRPr lang="en-US" altLang="x-none" sz="5400" i="1" dirty="0">
              <a:ea typeface="ＭＳ Ｐゴシック" charset="-128"/>
            </a:endParaRPr>
          </a:p>
        </p:txBody>
      </p:sp>
      <p:sp>
        <p:nvSpPr>
          <p:cNvPr id="88066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x-none" i="1" dirty="0">
                <a:ea typeface="ＭＳ Ｐゴシック" charset="-128"/>
              </a:rPr>
              <a:t>Engineering Software as a Service </a:t>
            </a:r>
            <a:r>
              <a:rPr lang="en-US" altLang="x-none" i="1" dirty="0" smtClean="0">
                <a:ea typeface="ＭＳ Ｐゴシック" charset="-128"/>
              </a:rPr>
              <a:t>§10.7</a:t>
            </a:r>
            <a:endParaRPr lang="en-US" altLang="x-none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76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mtClean="0"/>
              <a:t>No Bug Fix Without a Test!</a:t>
            </a:r>
            <a:endParaRPr lang="en-US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b="1" dirty="0" smtClean="0">
                <a:solidFill>
                  <a:schemeClr val="tx2"/>
                </a:solidFill>
              </a:rPr>
              <a:t>R</a:t>
            </a:r>
            <a:r>
              <a:rPr lang="en-US" altLang="x-none" dirty="0" smtClean="0"/>
              <a:t>eport</a:t>
            </a:r>
          </a:p>
          <a:p>
            <a:r>
              <a:rPr lang="en-US" altLang="x-none" b="1" dirty="0" smtClean="0">
                <a:solidFill>
                  <a:schemeClr val="tx2"/>
                </a:solidFill>
              </a:rPr>
              <a:t>R</a:t>
            </a:r>
            <a:r>
              <a:rPr lang="en-US" altLang="x-none" dirty="0" smtClean="0"/>
              <a:t>eproduce and/or Reclassify</a:t>
            </a:r>
          </a:p>
          <a:p>
            <a:r>
              <a:rPr lang="en-US" altLang="x-none" b="1" dirty="0" smtClean="0">
                <a:solidFill>
                  <a:schemeClr val="tx2"/>
                </a:solidFill>
              </a:rPr>
              <a:t>R</a:t>
            </a:r>
            <a:r>
              <a:rPr lang="en-US" altLang="x-none" dirty="0" smtClean="0"/>
              <a:t>egression test</a:t>
            </a:r>
          </a:p>
          <a:p>
            <a:r>
              <a:rPr lang="en-US" altLang="x-none" b="1" dirty="0" smtClean="0">
                <a:solidFill>
                  <a:schemeClr val="tx2"/>
                </a:solidFill>
              </a:rPr>
              <a:t>R</a:t>
            </a:r>
            <a:r>
              <a:rPr lang="en-US" altLang="x-none" dirty="0" smtClean="0"/>
              <a:t>epair</a:t>
            </a:r>
          </a:p>
          <a:p>
            <a:r>
              <a:rPr lang="en-US" altLang="x-none" b="1" dirty="0" smtClean="0">
                <a:solidFill>
                  <a:schemeClr val="tx2"/>
                </a:solidFill>
              </a:rPr>
              <a:t>R</a:t>
            </a:r>
            <a:r>
              <a:rPr lang="en-US" altLang="x-none" dirty="0" smtClean="0"/>
              <a:t>elease the fix (commit and/or deploy)</a:t>
            </a:r>
          </a:p>
          <a:p>
            <a:endParaRPr lang="en-US" altLang="x-none" dirty="0" smtClean="0"/>
          </a:p>
          <a:p>
            <a:r>
              <a:rPr lang="en-US" altLang="x-none" dirty="0" smtClean="0"/>
              <a:t>Even in non-agile organizations</a:t>
            </a:r>
          </a:p>
          <a:p>
            <a:r>
              <a:rPr lang="en-US" altLang="x-none" dirty="0"/>
              <a:t>E</a:t>
            </a:r>
            <a:r>
              <a:rPr lang="en-US" altLang="x-none" dirty="0" smtClean="0"/>
              <a:t>xisting agile processes can be adapted to bug fixes 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76239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 Pivotal Tracker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bug = 0-points story (but not zero effort!!)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automation: GitHub </a:t>
            </a:r>
            <a:r>
              <a:rPr lang="en-US" altLang="x-none" i="1" dirty="0">
                <a:ea typeface="ＭＳ Ｐゴシック" charset="-128"/>
              </a:rPr>
              <a:t>service hooks </a:t>
            </a:r>
            <a:r>
              <a:rPr lang="en-US" altLang="x-none" dirty="0">
                <a:ea typeface="ＭＳ Ｐゴシック" charset="-128"/>
              </a:rPr>
              <a:t>can be configured to mark Tracker story </a:t>
            </a:r>
            <a:r>
              <a:rPr lang="en-US" altLang="x-none" dirty="0" smtClean="0">
                <a:ea typeface="ＭＳ Ｐゴシック" charset="-128"/>
              </a:rPr>
              <a:t> "</a:t>
            </a:r>
            <a:r>
              <a:rPr lang="en-US" altLang="ja-JP" dirty="0" smtClean="0">
                <a:ea typeface="ＭＳ Ｐゴシック" charset="-128"/>
              </a:rPr>
              <a:t>delivered" </a:t>
            </a:r>
            <a:r>
              <a:rPr lang="en-US" altLang="ja-JP" dirty="0">
                <a:ea typeface="ＭＳ Ｐゴシック" charset="-128"/>
              </a:rPr>
              <a:t>when properly-annotated commit is pushed </a:t>
            </a:r>
          </a:p>
          <a:p>
            <a:r>
              <a:rPr lang="en-US" altLang="x-none" dirty="0">
                <a:ea typeface="ＭＳ Ｐゴシック" charset="-128"/>
              </a:rPr>
              <a:t>GitHub </a:t>
            </a:r>
            <a:r>
              <a:rPr lang="en-US" altLang="x-none" dirty="0" smtClean="0">
                <a:ea typeface="ＭＳ Ｐゴシック" charset="-128"/>
              </a:rPr>
              <a:t>"</a:t>
            </a:r>
            <a:r>
              <a:rPr lang="en-US" altLang="ja-JP" dirty="0" smtClean="0">
                <a:ea typeface="ＭＳ Ｐゴシック" charset="-128"/>
              </a:rPr>
              <a:t>issues" </a:t>
            </a:r>
            <a:r>
              <a:rPr lang="en-US" altLang="ja-JP" dirty="0">
                <a:ea typeface="ＭＳ Ｐゴシック" charset="-128"/>
              </a:rPr>
              <a:t>feature</a:t>
            </a:r>
          </a:p>
          <a:p>
            <a:r>
              <a:rPr lang="en-US" altLang="x-none" dirty="0">
                <a:ea typeface="ＭＳ Ｐゴシック" charset="-128"/>
              </a:rPr>
              <a:t>Full-featured bug tracking</a:t>
            </a:r>
            <a:r>
              <a:rPr lang="en-US" altLang="x-none">
                <a:ea typeface="ＭＳ Ｐゴシック" charset="-128"/>
              </a:rPr>
              <a:t>, </a:t>
            </a:r>
            <a:r>
              <a:rPr lang="en-US" altLang="x-none" smtClean="0">
                <a:ea typeface="ＭＳ Ｐゴシック" charset="-128"/>
              </a:rPr>
              <a:t>e.g. </a:t>
            </a:r>
            <a:r>
              <a:rPr lang="en-US" altLang="x-none" dirty="0">
                <a:ea typeface="ＭＳ Ｐゴシック" charset="-128"/>
              </a:rPr>
              <a:t>Bugzilla</a:t>
            </a:r>
          </a:p>
          <a:p>
            <a:r>
              <a:rPr lang="en-US" altLang="x-none" i="1" dirty="0">
                <a:ea typeface="ＭＳ Ｐゴシック" charset="-128"/>
              </a:rPr>
              <a:t>Use the simplest tool that works for your team </a:t>
            </a:r>
            <a:r>
              <a:rPr lang="en-US" altLang="x-none" i="1" dirty="0" smtClean="0">
                <a:ea typeface="ＭＳ Ｐゴシック" charset="-128"/>
              </a:rPr>
              <a:t>and </a:t>
            </a:r>
            <a:r>
              <a:rPr lang="en-US" altLang="x-none" i="1" dirty="0">
                <a:ea typeface="ＭＳ Ｐゴシック" charset="-128"/>
              </a:rPr>
              <a:t>project scope</a:t>
            </a:r>
          </a:p>
        </p:txBody>
      </p:sp>
    </p:spTree>
    <p:extLst>
      <p:ext uri="{BB962C8B-B14F-4D97-AF65-F5344CB8AC3E}">
        <p14:creationId xmlns:p14="http://schemas.microsoft.com/office/powerpoint/2010/main" val="162312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Reclassify?</a:t>
            </a:r>
            <a:br>
              <a:rPr lang="en-US" altLang="x-none">
                <a:ea typeface="ＭＳ Ｐゴシック" charset="-128"/>
              </a:rPr>
            </a:br>
            <a:r>
              <a:rPr lang="en-US" altLang="x-none">
                <a:ea typeface="ＭＳ Ｐゴシック" charset="-128"/>
              </a:rPr>
              <a:t>or Reproduce + Repair?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Reclassify as "</a:t>
            </a:r>
            <a:r>
              <a:rPr lang="en-US" altLang="ja-JP" dirty="0" smtClean="0">
                <a:ea typeface="ＭＳ Ｐゴシック" charset="-128"/>
              </a:rPr>
              <a:t>not </a:t>
            </a:r>
            <a:r>
              <a:rPr lang="en-US" altLang="ja-JP" dirty="0">
                <a:ea typeface="ＭＳ Ｐゴシック" charset="-128"/>
              </a:rPr>
              <a:t>a </a:t>
            </a:r>
            <a:r>
              <a:rPr lang="en-US" altLang="ja-JP" dirty="0" smtClean="0">
                <a:ea typeface="ＭＳ Ｐゴシック" charset="-128"/>
              </a:rPr>
              <a:t>bug</a:t>
            </a:r>
            <a:r>
              <a:rPr lang="en-US" altLang="ja-JP" dirty="0">
                <a:ea typeface="ＭＳ Ｐゴシック" charset="-128"/>
              </a:rPr>
              <a:t>"</a:t>
            </a:r>
            <a:r>
              <a:rPr lang="en-US" altLang="ja-JP" dirty="0" smtClean="0">
                <a:ea typeface="ＭＳ Ｐゴシック" charset="-128"/>
              </a:rPr>
              <a:t> </a:t>
            </a:r>
            <a:r>
              <a:rPr lang="en-US" altLang="ja-JP" dirty="0">
                <a:ea typeface="ＭＳ Ｐゴシック" charset="-128"/>
              </a:rPr>
              <a:t>or "</a:t>
            </a:r>
            <a:r>
              <a:rPr lang="en-US" altLang="ja-JP" dirty="0" smtClean="0">
                <a:ea typeface="ＭＳ Ｐゴシック" charset="-128"/>
              </a:rPr>
              <a:t>won</a:t>
            </a:r>
            <a:r>
              <a:rPr lang="en-US" altLang="ja-JP" dirty="0">
                <a:ea typeface="ＭＳ Ｐゴシック" charset="-128"/>
              </a:rPr>
              <a:t>'</a:t>
            </a:r>
            <a:r>
              <a:rPr lang="en-US" altLang="ja-JP" dirty="0" smtClean="0">
                <a:ea typeface="ＭＳ Ｐゴシック" charset="-128"/>
              </a:rPr>
              <a:t>t </a:t>
            </a:r>
            <a:r>
              <a:rPr lang="en-US" altLang="ja-JP" dirty="0">
                <a:ea typeface="ＭＳ Ｐゴシック" charset="-128"/>
              </a:rPr>
              <a:t>be </a:t>
            </a:r>
            <a:r>
              <a:rPr lang="en-US" altLang="ja-JP" dirty="0" smtClean="0">
                <a:ea typeface="ＭＳ Ｐゴシック" charset="-128"/>
              </a:rPr>
              <a:t>fixed</a:t>
            </a:r>
            <a:r>
              <a:rPr lang="en-US" altLang="ja-JP" dirty="0">
                <a:ea typeface="ＭＳ Ｐゴシック" charset="-128"/>
              </a:rPr>
              <a:t>"</a:t>
            </a:r>
          </a:p>
          <a:p>
            <a:r>
              <a:rPr lang="en-US" altLang="x-none" dirty="0">
                <a:ea typeface="ＭＳ Ｐゴシック" charset="-128"/>
              </a:rPr>
              <a:t>Reproduce with </a:t>
            </a:r>
            <a:r>
              <a:rPr lang="en-US" altLang="x-none" i="1" dirty="0">
                <a:ea typeface="ＭＳ Ｐゴシック" charset="-128"/>
              </a:rPr>
              <a:t>simplest possible </a:t>
            </a:r>
            <a:r>
              <a:rPr lang="en-US" altLang="x-none" dirty="0">
                <a:ea typeface="ＭＳ Ｐゴシック" charset="-128"/>
              </a:rPr>
              <a:t>test, and add it to regression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minimize preconditions </a:t>
            </a:r>
            <a:endParaRPr lang="en-US" altLang="x-none" dirty="0" smtClean="0">
              <a:ea typeface="ＭＳ Ｐゴシック" charset="-128"/>
            </a:endParaRPr>
          </a:p>
          <a:p>
            <a:r>
              <a:rPr lang="en-US" altLang="x-none" dirty="0" smtClean="0">
                <a:solidFill>
                  <a:schemeClr val="tx1"/>
                </a:solidFill>
                <a:ea typeface="ＭＳ Ｐゴシック" charset="-128"/>
              </a:rPr>
              <a:t>Repair </a:t>
            </a:r>
            <a:r>
              <a:rPr lang="en-US" altLang="x-none" dirty="0">
                <a:solidFill>
                  <a:schemeClr val="tx1"/>
                </a:solidFill>
                <a:ea typeface="ＭＳ Ｐゴシック" charset="-128"/>
              </a:rPr>
              <a:t>==</a:t>
            </a:r>
            <a:r>
              <a:rPr lang="en-US" altLang="x-none" dirty="0">
                <a:ea typeface="ＭＳ Ｐゴシック" charset="-128"/>
              </a:rPr>
              <a:t> test fails in presence of bug, passes in absence of bug</a:t>
            </a:r>
          </a:p>
          <a:p>
            <a:r>
              <a:rPr lang="en-US" altLang="x-none" dirty="0">
                <a:ea typeface="ＭＳ Ｐゴシック" charset="-128"/>
              </a:rPr>
              <a:t>Release: may mean either "</a:t>
            </a:r>
            <a:r>
              <a:rPr lang="en-US" altLang="ja-JP" dirty="0" smtClean="0">
                <a:ea typeface="ＭＳ Ｐゴシック" charset="-128"/>
              </a:rPr>
              <a:t>pushed</a:t>
            </a:r>
            <a:r>
              <a:rPr lang="en-US" altLang="ja-JP" dirty="0">
                <a:ea typeface="ＭＳ Ｐゴシック" charset="-128"/>
              </a:rPr>
              <a:t>"</a:t>
            </a:r>
            <a:r>
              <a:rPr lang="en-US" altLang="ja-JP" dirty="0" smtClean="0">
                <a:ea typeface="ＭＳ Ｐゴシック" charset="-128"/>
              </a:rPr>
              <a:t> </a:t>
            </a:r>
            <a:r>
              <a:rPr lang="en-US" altLang="ja-JP" dirty="0">
                <a:ea typeface="ＭＳ Ｐゴシック" charset="-128"/>
              </a:rPr>
              <a:t>or "</a:t>
            </a:r>
            <a:r>
              <a:rPr lang="en-US" altLang="ja-JP" dirty="0" smtClean="0">
                <a:ea typeface="ＭＳ Ｐゴシック" charset="-128"/>
              </a:rPr>
              <a:t>deployed</a:t>
            </a:r>
            <a:r>
              <a:rPr lang="en-US" altLang="ja-JP" dirty="0">
                <a:ea typeface="ＭＳ Ｐゴシック" charset="-128"/>
              </a:rPr>
              <a:t>"</a:t>
            </a:r>
          </a:p>
          <a:p>
            <a:endParaRPr lang="en-US" altLang="x-none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19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mtClean="0"/>
              <a:t>SW Eng now a Team Sport</a:t>
            </a:r>
            <a:endParaRPr lang="en-US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x-none" dirty="0" smtClean="0"/>
          </a:p>
          <a:p>
            <a:endParaRPr lang="en-US" altLang="x-none" dirty="0"/>
          </a:p>
          <a:p>
            <a:endParaRPr lang="en-US" altLang="x-none" dirty="0" smtClean="0"/>
          </a:p>
          <a:p>
            <a:r>
              <a:rPr lang="en-US" altLang="x-none" dirty="0" smtClean="0"/>
              <a:t>Rising bar of functionality/quality </a:t>
            </a:r>
            <a:r>
              <a:rPr lang="en-US" altLang="x-none" dirty="0"/>
              <a:t>=&gt;</a:t>
            </a:r>
            <a:r>
              <a:rPr lang="en-US" altLang="x-none" dirty="0" smtClean="0"/>
              <a:t> </a:t>
            </a:r>
            <a:br>
              <a:rPr lang="en-US" altLang="x-none" dirty="0" smtClean="0"/>
            </a:br>
            <a:r>
              <a:rPr lang="en-US" altLang="x-none" dirty="0" smtClean="0"/>
              <a:t> cannot do SW breakthrough alone</a:t>
            </a:r>
          </a:p>
          <a:p>
            <a:r>
              <a:rPr lang="en-US" altLang="x-none" dirty="0" smtClean="0"/>
              <a:t>Successful SW career =&gt; </a:t>
            </a:r>
            <a:br>
              <a:rPr lang="en-US" altLang="x-none" dirty="0" smtClean="0"/>
            </a:br>
            <a:r>
              <a:rPr lang="en-US" altLang="x-none" dirty="0" smtClean="0"/>
              <a:t>programming chops AND plays well with others AND can help make team win</a:t>
            </a:r>
          </a:p>
          <a:p>
            <a:r>
              <a:rPr lang="ja-JP" altLang="en-US" dirty="0" smtClean="0"/>
              <a:t>“</a:t>
            </a:r>
            <a:r>
              <a:rPr lang="en-US" altLang="ja-JP" dirty="0" smtClean="0"/>
              <a:t>There are no winners on a losing team, </a:t>
            </a:r>
            <a:br>
              <a:rPr lang="en-US" altLang="ja-JP" dirty="0" smtClean="0"/>
            </a:br>
            <a:r>
              <a:rPr lang="en-US" altLang="ja-JP" dirty="0" smtClean="0"/>
              <a:t>and no losers on a winning team.</a:t>
            </a:r>
            <a:r>
              <a:rPr lang="ja-JP" altLang="en-US" dirty="0" smtClean="0"/>
              <a:t>”</a:t>
            </a:r>
            <a:endParaRPr lang="en-US" altLang="ja-JP" dirty="0" smtClean="0"/>
          </a:p>
          <a:p>
            <a:pPr lvl="1"/>
            <a:r>
              <a:rPr lang="en-US" altLang="x-none" dirty="0" smtClean="0"/>
              <a:t>Fred Brooks, Jr.</a:t>
            </a:r>
          </a:p>
          <a:p>
            <a:endParaRPr lang="en-US" altLang="x-none" dirty="0"/>
          </a:p>
        </p:txBody>
      </p:sp>
      <p:sp>
        <p:nvSpPr>
          <p:cNvPr id="12293" name="Content Placeholder 2"/>
          <p:cNvSpPr txBox="1">
            <a:spLocks/>
          </p:cNvSpPr>
          <p:nvPr/>
        </p:nvSpPr>
        <p:spPr bwMode="auto">
          <a:xfrm>
            <a:off x="816430" y="1845734"/>
            <a:ext cx="8534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x-none" sz="3200" dirty="0">
                <a:latin typeface="Helvetica" charset="0"/>
              </a:rPr>
              <a:t>Now in Post-Superhero-</a:t>
            </a:r>
            <a:br>
              <a:rPr lang="en-US" altLang="x-none" sz="3200" dirty="0">
                <a:latin typeface="Helvetica" charset="0"/>
              </a:rPr>
            </a:br>
            <a:r>
              <a:rPr lang="en-US" altLang="x-none" sz="3200" dirty="0">
                <a:latin typeface="Helvetica" charset="0"/>
              </a:rPr>
              <a:t>Programmer Era</a:t>
            </a:r>
          </a:p>
          <a:p>
            <a:pPr>
              <a:spcBef>
                <a:spcPct val="20000"/>
              </a:spcBef>
            </a:pPr>
            <a:endParaRPr lang="en-US" altLang="x-none" sz="3200" dirty="0">
              <a:latin typeface="Helvetica" charset="0"/>
            </a:endParaRPr>
          </a:p>
        </p:txBody>
      </p:sp>
      <p:pic>
        <p:nvPicPr>
          <p:cNvPr id="10245" name="Picture 7" descr="her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768" y="1906060"/>
            <a:ext cx="2503487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&quot;No&quot; Symbol 5"/>
          <p:cNvSpPr>
            <a:spLocks/>
          </p:cNvSpPr>
          <p:nvPr/>
        </p:nvSpPr>
        <p:spPr bwMode="auto">
          <a:xfrm>
            <a:off x="7967254" y="1845734"/>
            <a:ext cx="2133600" cy="1981200"/>
          </a:xfrm>
          <a:custGeom>
            <a:avLst/>
            <a:gdLst>
              <a:gd name="T0" fmla="*/ 0 w 2133600"/>
              <a:gd name="T1" fmla="*/ 990600 h 1981200"/>
              <a:gd name="T2" fmla="*/ 1066800 w 2133600"/>
              <a:gd name="T3" fmla="*/ 0 h 1981200"/>
              <a:gd name="T4" fmla="*/ 2133600 w 2133600"/>
              <a:gd name="T5" fmla="*/ 990600 h 1981200"/>
              <a:gd name="T6" fmla="*/ 1066800 w 2133600"/>
              <a:gd name="T7" fmla="*/ 1981200 h 1981200"/>
              <a:gd name="T8" fmla="*/ 0 w 2133600"/>
              <a:gd name="T9" fmla="*/ 990600 h 1981200"/>
              <a:gd name="T10" fmla="*/ 1669742 w 2133600"/>
              <a:gd name="T11" fmla="*/ 1298967 h 1981200"/>
              <a:gd name="T12" fmla="*/ 1509870 w 2133600"/>
              <a:gd name="T13" fmla="*/ 513448 h 1981200"/>
              <a:gd name="T14" fmla="*/ 735472 w 2133600"/>
              <a:gd name="T15" fmla="*/ 446284 h 1981200"/>
              <a:gd name="T16" fmla="*/ 1669742 w 2133600"/>
              <a:gd name="T17" fmla="*/ 1298967 h 1981200"/>
              <a:gd name="T18" fmla="*/ 463858 w 2133600"/>
              <a:gd name="T19" fmla="*/ 682233 h 1981200"/>
              <a:gd name="T20" fmla="*/ 623730 w 2133600"/>
              <a:gd name="T21" fmla="*/ 1467752 h 1981200"/>
              <a:gd name="T22" fmla="*/ 1398128 w 2133600"/>
              <a:gd name="T23" fmla="*/ 1534916 h 1981200"/>
              <a:gd name="T24" fmla="*/ 463858 w 2133600"/>
              <a:gd name="T25" fmla="*/ 682233 h 19812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133600" h="1981200">
                <a:moveTo>
                  <a:pt x="0" y="990600"/>
                </a:moveTo>
                <a:cubicBezTo>
                  <a:pt x="0" y="443507"/>
                  <a:pt x="477623" y="0"/>
                  <a:pt x="1066800" y="0"/>
                </a:cubicBezTo>
                <a:cubicBezTo>
                  <a:pt x="1655977" y="0"/>
                  <a:pt x="2133600" y="443507"/>
                  <a:pt x="2133600" y="990600"/>
                </a:cubicBezTo>
                <a:cubicBezTo>
                  <a:pt x="2133600" y="1537693"/>
                  <a:pt x="1655977" y="1981200"/>
                  <a:pt x="1066800" y="1981200"/>
                </a:cubicBezTo>
                <a:cubicBezTo>
                  <a:pt x="477623" y="1981200"/>
                  <a:pt x="0" y="1537693"/>
                  <a:pt x="0" y="990600"/>
                </a:cubicBezTo>
                <a:close/>
                <a:moveTo>
                  <a:pt x="1669742" y="1298967"/>
                </a:moveTo>
                <a:cubicBezTo>
                  <a:pt x="1838466" y="1037410"/>
                  <a:pt x="1770946" y="705652"/>
                  <a:pt x="1509870" y="513448"/>
                </a:cubicBezTo>
                <a:cubicBezTo>
                  <a:pt x="1291281" y="352523"/>
                  <a:pt x="984830" y="325944"/>
                  <a:pt x="735472" y="446284"/>
                </a:cubicBezTo>
                <a:lnTo>
                  <a:pt x="1669742" y="1298967"/>
                </a:lnTo>
                <a:close/>
                <a:moveTo>
                  <a:pt x="463858" y="682233"/>
                </a:moveTo>
                <a:cubicBezTo>
                  <a:pt x="295134" y="943790"/>
                  <a:pt x="362654" y="1275548"/>
                  <a:pt x="623730" y="1467752"/>
                </a:cubicBezTo>
                <a:cubicBezTo>
                  <a:pt x="842319" y="1628677"/>
                  <a:pt x="1148770" y="1655256"/>
                  <a:pt x="1398128" y="1534916"/>
                </a:cubicBezTo>
                <a:lnTo>
                  <a:pt x="463858" y="682233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293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Example: Video Games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132846"/>
              </p:ext>
            </p:extLst>
          </p:nvPr>
        </p:nvGraphicFramePr>
        <p:xfrm>
          <a:off x="1201783" y="2142309"/>
          <a:ext cx="8610600" cy="320040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921454"/>
                <a:gridCol w="1383846"/>
                <a:gridCol w="2921454"/>
                <a:gridCol w="1383846"/>
              </a:tblGrid>
              <a:tr h="822959">
                <a:tc>
                  <a:txBody>
                    <a:bodyPr/>
                    <a:lstStyle/>
                    <a:p>
                      <a:r>
                        <a:rPr lang="en-US" sz="2400"/>
                        <a:t>Game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Year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Platform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Dev Team</a:t>
                      </a:r>
                    </a:p>
                  </a:txBody>
                  <a:tcPr marT="45721" marB="45721"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sz="2400"/>
                        <a:t>Space Invaders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1981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Arcade console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 marT="45721" marB="45721"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sz="2400"/>
                        <a:t>Super Mario Bros.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1985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NES (Nintendo)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8</a:t>
                      </a:r>
                    </a:p>
                  </a:txBody>
                  <a:tcPr marT="45721" marB="45721"/>
                </a:tc>
              </a:tr>
              <a:tr h="822959">
                <a:tc>
                  <a:txBody>
                    <a:bodyPr/>
                    <a:lstStyle/>
                    <a:p>
                      <a:r>
                        <a:rPr lang="en-US" sz="2400"/>
                        <a:t>Sonic the Hedgehog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1999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Sega Dreamcast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30</a:t>
                      </a:r>
                    </a:p>
                  </a:txBody>
                  <a:tcPr marT="45721" marB="45721"/>
                </a:tc>
              </a:tr>
              <a:tr h="640081">
                <a:tc>
                  <a:txBody>
                    <a:bodyPr/>
                    <a:lstStyle/>
                    <a:p>
                      <a:r>
                        <a:rPr lang="en-US" sz="2400"/>
                        <a:t>Resident Evil 6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2013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PC, PS3, Xbox 360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600</a:t>
                      </a:r>
                    </a:p>
                  </a:txBody>
                  <a:tcPr marT="45721" marB="4572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03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Alternative Team Organization?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Plan-and-document require extensive documentation and planning and depends on an experienced manager </a:t>
            </a:r>
          </a:p>
          <a:p>
            <a:r>
              <a:rPr lang="en-US" altLang="x-none">
                <a:ea typeface="ＭＳ Ｐゴシック" charset="-128"/>
              </a:rPr>
              <a:t>How should we organize an Agile team?</a:t>
            </a:r>
          </a:p>
          <a:p>
            <a:r>
              <a:rPr lang="en-US" altLang="x-none">
                <a:ea typeface="ＭＳ Ｐゴシック" charset="-128"/>
              </a:rPr>
              <a:t>Is there an alternative to a hierarchical organization with one manager who runs the project?</a:t>
            </a:r>
          </a:p>
        </p:txBody>
      </p:sp>
    </p:spTree>
    <p:extLst>
      <p:ext uri="{BB962C8B-B14F-4D97-AF65-F5344CB8AC3E}">
        <p14:creationId xmlns:p14="http://schemas.microsoft.com/office/powerpoint/2010/main" val="97252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Scrum: Team Organization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4310742"/>
            <a:ext cx="10058400" cy="1558351"/>
          </a:xfrm>
        </p:spPr>
        <p:txBody>
          <a:bodyPr/>
          <a:lstStyle/>
          <a:p>
            <a:r>
              <a:rPr lang="ja-JP" altLang="en-US" dirty="0">
                <a:ea typeface="ＭＳ Ｐゴシック" charset="-128"/>
              </a:rPr>
              <a:t>“</a:t>
            </a:r>
            <a:r>
              <a:rPr lang="en-US" altLang="ja-JP" dirty="0">
                <a:ea typeface="ＭＳ Ｐゴシック" charset="-128"/>
              </a:rPr>
              <a:t>2 Pizza</a:t>
            </a:r>
            <a:r>
              <a:rPr lang="ja-JP" altLang="en-US" dirty="0">
                <a:ea typeface="ＭＳ Ｐゴシック" charset="-128"/>
              </a:rPr>
              <a:t>”</a:t>
            </a:r>
            <a:r>
              <a:rPr lang="en-US" altLang="ja-JP" dirty="0">
                <a:ea typeface="ＭＳ Ｐゴシック" charset="-128"/>
              </a:rPr>
              <a:t> team size (4 to 9 people)</a:t>
            </a:r>
          </a:p>
          <a:p>
            <a:r>
              <a:rPr lang="ja-JP" altLang="en-US" dirty="0">
                <a:ea typeface="ＭＳ Ｐゴシック" charset="-128"/>
              </a:rPr>
              <a:t>“</a:t>
            </a:r>
            <a:r>
              <a:rPr lang="en-US" altLang="ja-JP" dirty="0">
                <a:ea typeface="ＭＳ Ｐゴシック" charset="-128"/>
              </a:rPr>
              <a:t>Scrum</a:t>
            </a:r>
            <a:r>
              <a:rPr lang="ja-JP" altLang="en-US" dirty="0">
                <a:ea typeface="ＭＳ Ｐゴシック" charset="-128"/>
              </a:rPr>
              <a:t>”</a:t>
            </a:r>
            <a:r>
              <a:rPr lang="en-US" altLang="ja-JP" dirty="0">
                <a:ea typeface="ＭＳ Ｐゴシック" charset="-128"/>
              </a:rPr>
              <a:t> inspired by frequent short meetings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15 minutes every day at same place and time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To learn more: </a:t>
            </a:r>
            <a:r>
              <a:rPr lang="en-US" altLang="x-none" i="1" dirty="0">
                <a:ea typeface="ＭＳ Ｐゴシック" charset="-128"/>
              </a:rPr>
              <a:t>Agile Software Development with Scrum </a:t>
            </a:r>
            <a:r>
              <a:rPr lang="en-US" altLang="x-none" dirty="0">
                <a:ea typeface="ＭＳ Ｐゴシック" charset="-128"/>
              </a:rPr>
              <a:t>by </a:t>
            </a:r>
            <a:r>
              <a:rPr lang="en-US" altLang="x-none" dirty="0" err="1">
                <a:ea typeface="ＭＳ Ｐゴシック" charset="-128"/>
              </a:rPr>
              <a:t>Schwaber</a:t>
            </a:r>
            <a:r>
              <a:rPr lang="en-US" altLang="x-none" dirty="0">
                <a:ea typeface="ＭＳ Ｐゴシック" charset="-128"/>
              </a:rPr>
              <a:t> &amp; </a:t>
            </a:r>
            <a:r>
              <a:rPr lang="en-US" altLang="x-none" dirty="0" err="1">
                <a:ea typeface="ＭＳ Ｐゴシック" charset="-128"/>
              </a:rPr>
              <a:t>Beedle</a:t>
            </a:r>
            <a:endParaRPr lang="en-US" altLang="x-none" dirty="0">
              <a:ea typeface="ＭＳ Ｐゴシック" charset="-128"/>
            </a:endParaRPr>
          </a:p>
        </p:txBody>
      </p:sp>
      <p:pic>
        <p:nvPicPr>
          <p:cNvPr id="16388" name="Picture 4" descr="pizz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508" y="1896144"/>
            <a:ext cx="3276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6" descr="pizz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862" y="1842157"/>
            <a:ext cx="3276600" cy="236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659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mtClean="0"/>
              <a:t>Daily Scrum Agenda</a:t>
            </a:r>
            <a:endParaRPr lang="en-US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 smtClean="0"/>
              <a:t>Answers 3 questions at daily scrums:</a:t>
            </a:r>
          </a:p>
          <a:p>
            <a:pPr lvl="1"/>
            <a:r>
              <a:rPr lang="en-US" altLang="x-none" dirty="0" smtClean="0"/>
              <a:t>What have you done since yesterday?</a:t>
            </a:r>
          </a:p>
          <a:p>
            <a:pPr lvl="1"/>
            <a:r>
              <a:rPr lang="en-US" altLang="x-none" dirty="0" smtClean="0"/>
              <a:t>What are you planning to do today?</a:t>
            </a:r>
          </a:p>
          <a:p>
            <a:pPr lvl="1"/>
            <a:r>
              <a:rPr lang="en-US" altLang="x-none" dirty="0" smtClean="0"/>
              <a:t>Are there any impediments or stumbling blocks?</a:t>
            </a:r>
          </a:p>
          <a:p>
            <a:r>
              <a:rPr lang="en-US" altLang="x-none" dirty="0" smtClean="0"/>
              <a:t>Help individuals by identify what they need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59555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mtClean="0"/>
              <a:t>Scrum roles</a:t>
            </a:r>
            <a:endParaRPr lang="en-US" altLang="x-none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 smtClean="0"/>
              <a:t>Team: 2-pizza size team that delivers SW</a:t>
            </a:r>
          </a:p>
          <a:p>
            <a:r>
              <a:rPr lang="en-US" altLang="x-none" dirty="0" err="1" smtClean="0"/>
              <a:t>ScrumMaster</a:t>
            </a:r>
            <a:r>
              <a:rPr lang="en-US" altLang="x-none" dirty="0" smtClean="0"/>
              <a:t>: team member who </a:t>
            </a:r>
          </a:p>
          <a:p>
            <a:pPr lvl="1"/>
            <a:r>
              <a:rPr lang="en-US" altLang="x-none" dirty="0" smtClean="0"/>
              <a:t>Acts as buffer between the Team </a:t>
            </a:r>
            <a:br>
              <a:rPr lang="en-US" altLang="x-none" dirty="0" smtClean="0"/>
            </a:br>
            <a:r>
              <a:rPr lang="en-US" altLang="x-none" dirty="0" smtClean="0"/>
              <a:t>and external distractions</a:t>
            </a:r>
          </a:p>
          <a:p>
            <a:pPr lvl="1"/>
            <a:r>
              <a:rPr lang="en-US" altLang="x-none" dirty="0" smtClean="0"/>
              <a:t>Keeps team focused on task at hand</a:t>
            </a:r>
          </a:p>
          <a:p>
            <a:pPr lvl="1"/>
            <a:r>
              <a:rPr lang="en-US" altLang="x-none" dirty="0" smtClean="0"/>
              <a:t>Enforces team rules (</a:t>
            </a:r>
            <a:r>
              <a:rPr lang="en-US" altLang="x-none" dirty="0" smtClean="0">
                <a:hlinkClick r:id="rId3"/>
              </a:rPr>
              <a:t>coding standard</a:t>
            </a:r>
            <a:r>
              <a:rPr lang="en-US" altLang="x-none" dirty="0" smtClean="0"/>
              <a:t>)</a:t>
            </a:r>
          </a:p>
          <a:p>
            <a:pPr lvl="1"/>
            <a:r>
              <a:rPr lang="en-US" altLang="x-none" dirty="0" smtClean="0"/>
              <a:t>Removes impediments that prevent team from making progress</a:t>
            </a:r>
          </a:p>
          <a:p>
            <a:r>
              <a:rPr lang="en-US" altLang="x-none" dirty="0" smtClean="0"/>
              <a:t>Product Owner: A team member (not the </a:t>
            </a:r>
            <a:r>
              <a:rPr lang="en-US" altLang="x-none" dirty="0" err="1" smtClean="0"/>
              <a:t>ScrumMaster</a:t>
            </a:r>
            <a:r>
              <a:rPr lang="en-US" altLang="x-none" dirty="0" smtClean="0"/>
              <a:t>) who represents the voice of the customer and prioritizes user stories</a:t>
            </a:r>
          </a:p>
          <a:p>
            <a:pPr lvl="1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32398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mtClean="0"/>
              <a:t>Resolving Conflicts</a:t>
            </a:r>
            <a:endParaRPr lang="en-US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 smtClean="0"/>
              <a:t>Ex: Different view on right technical direction</a:t>
            </a:r>
          </a:p>
          <a:p>
            <a:r>
              <a:rPr lang="en-US" altLang="x-none" dirty="0" smtClean="0"/>
              <a:t>First list all items on which the sides agree </a:t>
            </a:r>
          </a:p>
          <a:p>
            <a:r>
              <a:rPr lang="en-US" altLang="x-none" dirty="0" smtClean="0"/>
              <a:t>Each side articulates the other'</a:t>
            </a:r>
            <a:r>
              <a:rPr lang="en-US" altLang="ja-JP" dirty="0" smtClean="0"/>
              <a:t>s arguments, even if don</a:t>
            </a:r>
            <a:r>
              <a:rPr lang="en-US" altLang="ja-JP" dirty="0"/>
              <a:t>'</a:t>
            </a:r>
            <a:r>
              <a:rPr lang="en-US" altLang="ja-JP" dirty="0" smtClean="0"/>
              <a:t>t agree with some</a:t>
            </a:r>
          </a:p>
          <a:p>
            <a:pPr lvl="1"/>
            <a:r>
              <a:rPr lang="en-US" altLang="x-none" dirty="0" smtClean="0"/>
              <a:t>Avoids confusion about terms or assumptions, which may be real cause of conflict</a:t>
            </a:r>
          </a:p>
          <a:p>
            <a:pPr lvl="1"/>
            <a:endParaRPr lang="en-US" altLang="x-none" dirty="0" smtClean="0"/>
          </a:p>
          <a:p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48703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121</TotalTime>
  <Words>1707</Words>
  <Application>Microsoft Macintosh PowerPoint</Application>
  <PresentationFormat>Widescreen</PresentationFormat>
  <Paragraphs>275</Paragraphs>
  <Slides>29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 Narrow</vt:lpstr>
      <vt:lpstr>Calibri</vt:lpstr>
      <vt:lpstr>Calibri Light</vt:lpstr>
      <vt:lpstr>Helvetica</vt:lpstr>
      <vt:lpstr>ＭＳ Ｐゴシック</vt:lpstr>
      <vt:lpstr>Yu Gothic</vt:lpstr>
      <vt:lpstr>Arial</vt:lpstr>
      <vt:lpstr>Retrospect</vt:lpstr>
      <vt:lpstr>Project Management</vt:lpstr>
      <vt:lpstr>It Takes a Team:  Size &amp; Scrum</vt:lpstr>
      <vt:lpstr>SW Eng now a Team Sport</vt:lpstr>
      <vt:lpstr>Example: Video Games</vt:lpstr>
      <vt:lpstr>Alternative Team Organization?</vt:lpstr>
      <vt:lpstr>Scrum: Team Organization</vt:lpstr>
      <vt:lpstr>Daily Scrum Agenda</vt:lpstr>
      <vt:lpstr>Scrum roles</vt:lpstr>
      <vt:lpstr>Resolving Conflicts</vt:lpstr>
      <vt:lpstr>Resolving Conflicts</vt:lpstr>
      <vt:lpstr>Scrum Summary</vt:lpstr>
      <vt:lpstr>Pair Programming</vt:lpstr>
      <vt:lpstr>Pair Programming</vt:lpstr>
      <vt:lpstr>Are 2 minds better than 1?</vt:lpstr>
      <vt:lpstr>Pair Programming</vt:lpstr>
      <vt:lpstr>Pair Programming</vt:lpstr>
      <vt:lpstr>Pair Programming Evaluation</vt:lpstr>
      <vt:lpstr>Pair Programming  Do's &amp; Don'ts</vt:lpstr>
      <vt:lpstr>Design Reviews, Code Reviews, Plan-And-Document Perspective on Project Management</vt:lpstr>
      <vt:lpstr>Design/Code Reviews</vt:lpstr>
      <vt:lpstr>Review Agenda</vt:lpstr>
      <vt:lpstr>Good Meetings: SAMOSAS</vt:lpstr>
      <vt:lpstr>Better Reviews?</vt:lpstr>
      <vt:lpstr>Quantitative Metrics vs. Reviews?</vt:lpstr>
      <vt:lpstr>Agile and Reviews?</vt:lpstr>
      <vt:lpstr>Fixing Bugs: The Five R's</vt:lpstr>
      <vt:lpstr>No Bug Fix Without a Test!</vt:lpstr>
      <vt:lpstr>Report</vt:lpstr>
      <vt:lpstr>Reclassify? or Reproduce + Repair?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Cindy Howard</dc:creator>
  <cp:lastModifiedBy>Cindy Howard</cp:lastModifiedBy>
  <cp:revision>17</cp:revision>
  <dcterms:created xsi:type="dcterms:W3CDTF">2016-12-14T14:50:21Z</dcterms:created>
  <dcterms:modified xsi:type="dcterms:W3CDTF">2017-02-24T14:32:31Z</dcterms:modified>
</cp:coreProperties>
</file>